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5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3" r:id="rId17"/>
    <p:sldId id="260" r:id="rId18"/>
    <p:sldId id="268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00BA-604D-47B7-970F-38C3CEE7D6B2}" type="datetimeFigureOut">
              <a:rPr lang="cs-CZ" smtClean="0"/>
              <a:pPr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CBC5C-945C-4F45-A9F6-4D4FCE7EFE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7/75/Milyanfan-adobe-bricks-803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8/81/Skanzen_v_Prerove_n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5/5c/Prerskanzen_0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3/3e/Prerskanzen_0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krumlov.info/docs/cz/region_histor_zemede.xml?style=printabl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vidnik_skansen_house_01.jpg" TargetMode="External"/><Relationship Id="rId3" Type="http://schemas.openxmlformats.org/officeDocument/2006/relationships/hyperlink" Target="http://www.nmnm.eu/vesnicka-pamatkova-rezervace-kratka-naucna-stezka.html" TargetMode="External"/><Relationship Id="rId7" Type="http://schemas.openxmlformats.org/officeDocument/2006/relationships/hyperlink" Target="http://cs.wikipedia.org/wiki/Soubor:Nawojowa_Gora.JPG" TargetMode="External"/><Relationship Id="rId2" Type="http://schemas.openxmlformats.org/officeDocument/2006/relationships/hyperlink" Target="http://www.inext.cz/zsstipa/archiv/histori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ctfenix.wz.cz/SM/4/frydlant-vendryne2007.htm" TargetMode="External"/><Relationship Id="rId11" Type="http://schemas.openxmlformats.org/officeDocument/2006/relationships/hyperlink" Target="http://cs.wikipedia.org/wiki/Soubor:Skanzen_v_Prerove_nl.jpg" TargetMode="External"/><Relationship Id="rId5" Type="http://schemas.openxmlformats.org/officeDocument/2006/relationships/hyperlink" Target="http://baros.bigbloger.lidovky.cz/c/130910/Kolem-republiky-Cast-prvni.html" TargetMode="External"/><Relationship Id="rId10" Type="http://schemas.openxmlformats.org/officeDocument/2006/relationships/hyperlink" Target="http://cerna-hora.rovnou.cz/fotogalerie.htm" TargetMode="External"/><Relationship Id="rId4" Type="http://schemas.openxmlformats.org/officeDocument/2006/relationships/hyperlink" Target="http://www.kudyznudy.cz/Aktivity-a-akce/Aktivity/Expozice-lidove-architektury-v-Chanovicich.aspx" TargetMode="External"/><Relationship Id="rId9" Type="http://schemas.openxmlformats.org/officeDocument/2006/relationships/hyperlink" Target="http://cs.wikipedia.org/wiki/Soubor:Milyanfan-adobe-bricks-8038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oko.yin.cz/38/jak-se-drive-pekl-chleba/" TargetMode="External"/><Relationship Id="rId13" Type="http://schemas.openxmlformats.org/officeDocument/2006/relationships/hyperlink" Target="http://www.ckrumlov.info/img.php?img=1936&amp;LANG=cz" TargetMode="External"/><Relationship Id="rId3" Type="http://schemas.openxmlformats.org/officeDocument/2006/relationships/hyperlink" Target="http://cs.wikipedia.org/wiki/Soubor:Prerskanzen_01.JPG" TargetMode="External"/><Relationship Id="rId7" Type="http://schemas.openxmlformats.org/officeDocument/2006/relationships/hyperlink" Target="http://www.kachliar.sk/rozne/15.html" TargetMode="External"/><Relationship Id="rId12" Type="http://schemas.openxmlformats.org/officeDocument/2006/relationships/hyperlink" Target="http://thegirlwithnoname.blog.cz/1009" TargetMode="External"/><Relationship Id="rId2" Type="http://schemas.openxmlformats.org/officeDocument/2006/relationships/hyperlink" Target="http://cs.wikipedia.org/wiki/Soubor:Prerskanzen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magazin.cz/index.php?stype=all&amp;id=562" TargetMode="External"/><Relationship Id="rId11" Type="http://schemas.openxmlformats.org/officeDocument/2006/relationships/hyperlink" Target="http://www.snobka.cz/borsc-z-kotliku-a-la-ultramarin" TargetMode="External"/><Relationship Id="rId5" Type="http://schemas.openxmlformats.org/officeDocument/2006/relationships/hyperlink" Target="http://www.lecebnabukovany.cz/index_akce.html" TargetMode="External"/><Relationship Id="rId10" Type="http://schemas.openxmlformats.org/officeDocument/2006/relationships/hyperlink" Target="http://www.mrk.cz/diskuse.php?id=629028&amp;page=28" TargetMode="External"/><Relationship Id="rId4" Type="http://schemas.openxmlformats.org/officeDocument/2006/relationships/hyperlink" Target="http://www.krakonos.com/index.php?id=236" TargetMode="External"/><Relationship Id="rId9" Type="http://schemas.openxmlformats.org/officeDocument/2006/relationships/hyperlink" Target="http://www.foodtv.cz/uvod/Z%C3%A1kladn%C3%AD%20surovin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e/e0/Nawojowa_Gor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0/02/Svidnik_skansen_house_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 smtClean="0"/>
              <a:t>Život na vesnici v době vlády Marie Terezie (18. století)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Základní škola Jakuba Jana Ryby </a:t>
            </a:r>
            <a:r>
              <a:rPr lang="cs-CZ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Rožmitál</a:t>
            </a:r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pod </a:t>
            </a:r>
            <a:r>
              <a:rPr lang="cs-CZ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Třemšínem</a:t>
            </a:r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Inovace a zkvalitnění výuky</a:t>
            </a:r>
            <a:b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projekt  v rámci Operačního programu</a:t>
            </a:r>
            <a:b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VZDĚLÁVÁNÍ PRO KONKURENCESCHOPNOST</a:t>
            </a:r>
            <a:b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EU Peníze školám</a:t>
            </a:r>
            <a:endParaRPr lang="cs-CZ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4175125" cy="151288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Milyanfan-adobe-bricks-80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112568" cy="3834426"/>
          </a:xfrm>
          <a:prstGeom prst="rect">
            <a:avLst/>
          </a:prstGeom>
          <a:noFill/>
        </p:spPr>
      </p:pic>
      <p:pic>
        <p:nvPicPr>
          <p:cNvPr id="21508" name="Picture 4" descr="http://cerna-hora.rovnou.cz/obrazky/foto_vepro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4896544" cy="366541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5013176"/>
            <a:ext cx="532859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Vepřovice – nepálená, sušená cihla.</a:t>
            </a:r>
            <a:endParaRPr lang="cs-CZ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3554" name="Picture 2" descr="Soubor:Skanzen v Prerove n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5184576" cy="3791222"/>
          </a:xfrm>
          <a:prstGeom prst="rect">
            <a:avLst/>
          </a:prstGeom>
          <a:noFill/>
        </p:spPr>
      </p:pic>
      <p:pic>
        <p:nvPicPr>
          <p:cNvPr id="23556" name="Picture 4" descr="Soubor:Prerskanzen 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5184576" cy="34607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653136"/>
            <a:ext cx="2952328" cy="1015663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U stavení bývaly zahrádky, kde se pěstovala zelenina a květiny.</a:t>
            </a:r>
            <a:endParaRPr lang="cs-CZ" sz="2000" dirty="0"/>
          </a:p>
        </p:txBody>
      </p:sp>
      <p:pic>
        <p:nvPicPr>
          <p:cNvPr id="23558" name="Picture 6" descr="http://www.webmagazin.cz/_obrazky/skanzen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2656"/>
            <a:ext cx="344746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bor:Prerskanzen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krakonos.com/assets/galleries/236/skanzen_-_muzeum_oravsky_d_od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762500" cy="3800476"/>
          </a:xfrm>
          <a:prstGeom prst="rect">
            <a:avLst/>
          </a:prstGeom>
          <a:noFill/>
        </p:spPr>
      </p:pic>
      <p:pic>
        <p:nvPicPr>
          <p:cNvPr id="26628" name="Picture 4" descr="http://www.lecebnabukovany.cz/skanz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68960"/>
            <a:ext cx="4968552" cy="35917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4581128"/>
            <a:ext cx="3240360" cy="1323439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Kuchyně byla největší obytná místnost – stůl, židle, pec, truhla na oblečení, postel, lavice…..</a:t>
            </a:r>
            <a:endParaRPr lang="cs-CZ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achliar.sk/rozne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480726" cy="4104456"/>
          </a:xfrm>
          <a:prstGeom prst="rect">
            <a:avLst/>
          </a:prstGeom>
          <a:noFill/>
        </p:spPr>
      </p:pic>
      <p:pic>
        <p:nvPicPr>
          <p:cNvPr id="27652" name="Picture 4" descr="http://oko.yin.cz/38/jak-se-drive-pekl-chleba/pec-na-chle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572000" cy="342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oodtv.cz/sites/default/files/imagecache/Preview-345/articles/images/21/lusten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16310" cy="3240360"/>
          </a:xfrm>
          <a:prstGeom prst="rect">
            <a:avLst/>
          </a:prstGeom>
          <a:noFill/>
        </p:spPr>
      </p:pic>
      <p:pic>
        <p:nvPicPr>
          <p:cNvPr id="28676" name="Picture 4" descr="http://www.mrk.cz/Data/Pics/2012/723381_28348.jpg"/>
          <p:cNvPicPr>
            <a:picLocks noChangeAspect="1" noChangeArrowheads="1"/>
          </p:cNvPicPr>
          <p:nvPr/>
        </p:nvPicPr>
        <p:blipFill>
          <a:blip r:embed="rId3" cstate="print"/>
          <a:srcRect l="20081" r="25582" b="19676"/>
          <a:stretch>
            <a:fillRect/>
          </a:stretch>
        </p:blipFill>
        <p:spPr bwMode="auto">
          <a:xfrm>
            <a:off x="5508104" y="332656"/>
            <a:ext cx="3312368" cy="3672408"/>
          </a:xfrm>
          <a:prstGeom prst="rect">
            <a:avLst/>
          </a:prstGeom>
          <a:noFill/>
        </p:spPr>
      </p:pic>
      <p:pic>
        <p:nvPicPr>
          <p:cNvPr id="28678" name="Picture 6" descr="http://getfile9.posterous.com/getfile/files.posterous.com/temp-2012-01-16/pbCDgmtjDbrCBfuFrCppDubcqsiwlgdaGzukGeCJlbGdsdmysEuqtdGJFGym/borsc.png.scaled595.png"/>
          <p:cNvPicPr>
            <a:picLocks noChangeAspect="1" noChangeArrowheads="1"/>
          </p:cNvPicPr>
          <p:nvPr/>
        </p:nvPicPr>
        <p:blipFill>
          <a:blip r:embed="rId4" cstate="print"/>
          <a:srcRect t="20083"/>
          <a:stretch>
            <a:fillRect/>
          </a:stretch>
        </p:blipFill>
        <p:spPr bwMode="auto">
          <a:xfrm>
            <a:off x="2195736" y="3270935"/>
            <a:ext cx="3960440" cy="3587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latokorunská škola, učební pomůcka z 18. století, vyobrazení zemědělských prací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3736"/>
            <a:ext cx="8496944" cy="6684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>
                <a:hlinkClick r:id="rId2"/>
              </a:rPr>
              <a:t>http://www.</a:t>
            </a:r>
            <a:r>
              <a:rPr lang="cs-CZ" sz="2200" dirty="0" err="1" smtClean="0">
                <a:hlinkClick r:id="rId2"/>
              </a:rPr>
              <a:t>inext.cz</a:t>
            </a:r>
            <a:r>
              <a:rPr lang="cs-CZ" sz="2200" dirty="0" smtClean="0">
                <a:hlinkClick r:id="rId2"/>
              </a:rPr>
              <a:t>/</a:t>
            </a:r>
            <a:r>
              <a:rPr lang="cs-CZ" sz="2200" dirty="0" err="1" smtClean="0">
                <a:hlinkClick r:id="rId2"/>
              </a:rPr>
              <a:t>zsstipa</a:t>
            </a:r>
            <a:r>
              <a:rPr lang="cs-CZ" sz="2200" dirty="0" smtClean="0">
                <a:hlinkClick r:id="rId2"/>
              </a:rPr>
              <a:t>/archiv/historie.</a:t>
            </a:r>
            <a:r>
              <a:rPr lang="cs-CZ" sz="2200" dirty="0" err="1" smtClean="0">
                <a:hlinkClick r:id="rId2"/>
              </a:rPr>
              <a:t>htm</a:t>
            </a:r>
            <a:endParaRPr lang="cs-CZ" sz="2200" dirty="0" smtClean="0"/>
          </a:p>
          <a:p>
            <a:r>
              <a:rPr lang="cs-CZ" sz="2200" dirty="0" smtClean="0">
                <a:hlinkClick r:id="rId3"/>
              </a:rPr>
              <a:t>http://www.</a:t>
            </a:r>
            <a:r>
              <a:rPr lang="cs-CZ" sz="2200" dirty="0" err="1" smtClean="0">
                <a:hlinkClick r:id="rId3"/>
              </a:rPr>
              <a:t>nmnm.eu</a:t>
            </a:r>
            <a:r>
              <a:rPr lang="cs-CZ" sz="2200" dirty="0" smtClean="0">
                <a:hlinkClick r:id="rId3"/>
              </a:rPr>
              <a:t>/</a:t>
            </a:r>
            <a:r>
              <a:rPr lang="cs-CZ" sz="2200" dirty="0" err="1" smtClean="0">
                <a:hlinkClick r:id="rId3"/>
              </a:rPr>
              <a:t>vesnicka</a:t>
            </a:r>
            <a:r>
              <a:rPr lang="cs-CZ" sz="2200" dirty="0" smtClean="0">
                <a:hlinkClick r:id="rId3"/>
              </a:rPr>
              <a:t>-</a:t>
            </a:r>
            <a:r>
              <a:rPr lang="cs-CZ" sz="2200" dirty="0" err="1" smtClean="0">
                <a:hlinkClick r:id="rId3"/>
              </a:rPr>
              <a:t>pamatkova</a:t>
            </a:r>
            <a:r>
              <a:rPr lang="cs-CZ" sz="2200" dirty="0" smtClean="0">
                <a:hlinkClick r:id="rId3"/>
              </a:rPr>
              <a:t>-rezervace-</a:t>
            </a:r>
            <a:r>
              <a:rPr lang="cs-CZ" sz="2200" dirty="0" err="1" smtClean="0">
                <a:hlinkClick r:id="rId3"/>
              </a:rPr>
              <a:t>kratka</a:t>
            </a:r>
            <a:r>
              <a:rPr lang="cs-CZ" sz="2200" dirty="0" smtClean="0">
                <a:hlinkClick r:id="rId3"/>
              </a:rPr>
              <a:t>-</a:t>
            </a:r>
            <a:r>
              <a:rPr lang="cs-CZ" sz="2200" dirty="0" err="1" smtClean="0">
                <a:hlinkClick r:id="rId3"/>
              </a:rPr>
              <a:t>naucna</a:t>
            </a:r>
            <a:r>
              <a:rPr lang="cs-CZ" sz="2200" dirty="0" smtClean="0">
                <a:hlinkClick r:id="rId3"/>
              </a:rPr>
              <a:t>-stezka.</a:t>
            </a:r>
            <a:r>
              <a:rPr lang="cs-CZ" sz="2200" dirty="0" err="1" smtClean="0">
                <a:hlinkClick r:id="rId3"/>
              </a:rPr>
              <a:t>html</a:t>
            </a:r>
            <a:endParaRPr lang="cs-CZ" sz="2200" dirty="0" smtClean="0"/>
          </a:p>
          <a:p>
            <a:r>
              <a:rPr lang="cs-CZ" sz="2200" dirty="0" smtClean="0">
                <a:hlinkClick r:id="rId4"/>
              </a:rPr>
              <a:t>http://www.</a:t>
            </a:r>
            <a:r>
              <a:rPr lang="cs-CZ" sz="2200" dirty="0" err="1" smtClean="0">
                <a:hlinkClick r:id="rId4"/>
              </a:rPr>
              <a:t>kudyznudy.cz</a:t>
            </a:r>
            <a:r>
              <a:rPr lang="cs-CZ" sz="2200" dirty="0" smtClean="0">
                <a:hlinkClick r:id="rId4"/>
              </a:rPr>
              <a:t>/Aktivity-a-akce/Aktivity/Expozice-</a:t>
            </a:r>
            <a:r>
              <a:rPr lang="cs-CZ" sz="2200" dirty="0" err="1" smtClean="0">
                <a:hlinkClick r:id="rId4"/>
              </a:rPr>
              <a:t>lidove</a:t>
            </a:r>
            <a:r>
              <a:rPr lang="cs-CZ" sz="2200" dirty="0" smtClean="0">
                <a:hlinkClick r:id="rId4"/>
              </a:rPr>
              <a:t>-architektury-v-</a:t>
            </a:r>
            <a:r>
              <a:rPr lang="cs-CZ" sz="2200" dirty="0" err="1" smtClean="0">
                <a:hlinkClick r:id="rId4"/>
              </a:rPr>
              <a:t>Chanovicich.aspx</a:t>
            </a:r>
            <a:endParaRPr lang="cs-CZ" sz="2200" dirty="0" smtClean="0"/>
          </a:p>
          <a:p>
            <a:r>
              <a:rPr lang="cs-CZ" sz="2200" dirty="0" smtClean="0">
                <a:hlinkClick r:id="rId5"/>
              </a:rPr>
              <a:t>http://baros.bigbloger.lidovky.cz/c/130910/Kolem-republiky-Cast-prvni.html</a:t>
            </a:r>
            <a:endParaRPr lang="cs-CZ" sz="2200" dirty="0" smtClean="0"/>
          </a:p>
          <a:p>
            <a:r>
              <a:rPr lang="cs-CZ" sz="2200" dirty="0" smtClean="0">
                <a:hlinkClick r:id="rId6"/>
              </a:rPr>
              <a:t>http://kctfenix.wz.cz/SM/4/frydlant-vendryne2007.htm</a:t>
            </a:r>
            <a:endParaRPr lang="cs-CZ" sz="2200" dirty="0" smtClean="0"/>
          </a:p>
          <a:p>
            <a:r>
              <a:rPr lang="cs-CZ" sz="2200" dirty="0" smtClean="0">
                <a:hlinkClick r:id="rId7"/>
              </a:rPr>
              <a:t>http://cs.wikipedia.org/wiki/Soubor:Nawojowa_Gora.JPG</a:t>
            </a:r>
            <a:endParaRPr lang="cs-CZ" sz="2200" dirty="0" smtClean="0"/>
          </a:p>
          <a:p>
            <a:r>
              <a:rPr lang="cs-CZ" sz="2200" dirty="0" smtClean="0">
                <a:hlinkClick r:id="rId8"/>
              </a:rPr>
              <a:t>http://cs.wikipedia.org/wiki/Soubor:Svidnik_skansen_house_01.jpg</a:t>
            </a:r>
            <a:endParaRPr lang="cs-CZ" sz="2200" dirty="0" smtClean="0"/>
          </a:p>
          <a:p>
            <a:r>
              <a:rPr lang="cs-CZ" sz="2200" dirty="0" smtClean="0">
                <a:hlinkClick r:id="rId9"/>
              </a:rPr>
              <a:t>http://cs.wikipedia.org/wiki/Soubor:Milyanfan-adobe-bricks-8038.jpg</a:t>
            </a:r>
            <a:endParaRPr lang="cs-CZ" sz="2200" dirty="0" smtClean="0"/>
          </a:p>
          <a:p>
            <a:r>
              <a:rPr lang="cs-CZ" sz="2200" dirty="0" smtClean="0">
                <a:hlinkClick r:id="rId10"/>
              </a:rPr>
              <a:t>http://cerna-hora.rovnou.cz/fotogalerie.htm</a:t>
            </a:r>
            <a:endParaRPr lang="cs-CZ" sz="2200" dirty="0" smtClean="0"/>
          </a:p>
          <a:p>
            <a:r>
              <a:rPr lang="cs-CZ" sz="2200" dirty="0" smtClean="0">
                <a:hlinkClick r:id="rId11"/>
              </a:rPr>
              <a:t>http://cs.wikipedia.org/wiki/Soubor:Skanzen_v_Prerove_nl.jpg</a:t>
            </a:r>
            <a:endParaRPr lang="cs-CZ" sz="2200" dirty="0" smtClean="0"/>
          </a:p>
          <a:p>
            <a:endParaRPr lang="cs-CZ" sz="2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http://cs.wikipedia.org/wiki/Soubor:Prerskanzen_02.JPG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http://cs.wikipedia.org/wiki/Soubor:Prerskanzen_01.JPG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krakonos.com</a:t>
            </a:r>
            <a:r>
              <a:rPr lang="cs-CZ" sz="2000" dirty="0" smtClean="0">
                <a:hlinkClick r:id="rId4"/>
              </a:rPr>
              <a:t>/index.</a:t>
            </a:r>
            <a:r>
              <a:rPr lang="cs-CZ" sz="2000" dirty="0" err="1" smtClean="0">
                <a:hlinkClick r:id="rId4"/>
              </a:rPr>
              <a:t>php</a:t>
            </a:r>
            <a:r>
              <a:rPr lang="cs-CZ" sz="2000" dirty="0" smtClean="0">
                <a:hlinkClick r:id="rId4"/>
              </a:rPr>
              <a:t>?id=236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http://www.</a:t>
            </a:r>
            <a:r>
              <a:rPr lang="cs-CZ" sz="2000" dirty="0" err="1" smtClean="0">
                <a:hlinkClick r:id="rId5"/>
              </a:rPr>
              <a:t>lecebnabukovany.cz</a:t>
            </a:r>
            <a:r>
              <a:rPr lang="cs-CZ" sz="2000" dirty="0" smtClean="0">
                <a:hlinkClick r:id="rId5"/>
              </a:rPr>
              <a:t>/index_akce.</a:t>
            </a:r>
            <a:r>
              <a:rPr lang="cs-CZ" sz="2000" dirty="0" err="1" smtClean="0">
                <a:hlinkClick r:id="rId5"/>
              </a:rPr>
              <a:t>html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http://www.</a:t>
            </a:r>
            <a:r>
              <a:rPr lang="cs-CZ" sz="2000" dirty="0" err="1" smtClean="0">
                <a:hlinkClick r:id="rId6"/>
              </a:rPr>
              <a:t>webmagazin.cz</a:t>
            </a:r>
            <a:r>
              <a:rPr lang="cs-CZ" sz="2000" dirty="0" smtClean="0">
                <a:hlinkClick r:id="rId6"/>
              </a:rPr>
              <a:t>/index.</a:t>
            </a:r>
            <a:r>
              <a:rPr lang="cs-CZ" sz="2000" dirty="0" err="1" smtClean="0">
                <a:hlinkClick r:id="rId6"/>
              </a:rPr>
              <a:t>php</a:t>
            </a:r>
            <a:r>
              <a:rPr lang="cs-CZ" sz="2000" dirty="0" smtClean="0">
                <a:hlinkClick r:id="rId6"/>
              </a:rPr>
              <a:t>?</a:t>
            </a:r>
            <a:r>
              <a:rPr lang="cs-CZ" sz="2000" dirty="0" err="1" smtClean="0">
                <a:hlinkClick r:id="rId6"/>
              </a:rPr>
              <a:t>stype</a:t>
            </a:r>
            <a:r>
              <a:rPr lang="cs-CZ" sz="2000" dirty="0" smtClean="0">
                <a:hlinkClick r:id="rId6"/>
              </a:rPr>
              <a:t>=</a:t>
            </a:r>
            <a:r>
              <a:rPr lang="cs-CZ" sz="2000" dirty="0" err="1" smtClean="0">
                <a:hlinkClick r:id="rId6"/>
              </a:rPr>
              <a:t>all</a:t>
            </a:r>
            <a:r>
              <a:rPr lang="cs-CZ" sz="2000" dirty="0" smtClean="0">
                <a:hlinkClick r:id="rId6"/>
              </a:rPr>
              <a:t>&amp;id=562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http://www.</a:t>
            </a:r>
            <a:r>
              <a:rPr lang="cs-CZ" sz="2000" dirty="0" err="1" smtClean="0">
                <a:hlinkClick r:id="rId7"/>
              </a:rPr>
              <a:t>kachliar.sk</a:t>
            </a:r>
            <a:r>
              <a:rPr lang="cs-CZ" sz="2000" dirty="0" smtClean="0">
                <a:hlinkClick r:id="rId7"/>
              </a:rPr>
              <a:t>/</a:t>
            </a:r>
            <a:r>
              <a:rPr lang="cs-CZ" sz="2000" dirty="0" err="1" smtClean="0">
                <a:hlinkClick r:id="rId7"/>
              </a:rPr>
              <a:t>rozne</a:t>
            </a:r>
            <a:r>
              <a:rPr lang="cs-CZ" sz="2000" dirty="0" smtClean="0">
                <a:hlinkClick r:id="rId7"/>
              </a:rPr>
              <a:t>/15.html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http://oko.</a:t>
            </a:r>
            <a:r>
              <a:rPr lang="cs-CZ" sz="2000" dirty="0" err="1" smtClean="0">
                <a:hlinkClick r:id="rId8"/>
              </a:rPr>
              <a:t>yin.cz</a:t>
            </a:r>
            <a:r>
              <a:rPr lang="cs-CZ" sz="2000" dirty="0" smtClean="0">
                <a:hlinkClick r:id="rId8"/>
              </a:rPr>
              <a:t>/38/jak-se-drive-pekl-chleba/</a:t>
            </a:r>
            <a:endParaRPr lang="cs-CZ" sz="2000" dirty="0" smtClean="0"/>
          </a:p>
          <a:p>
            <a:r>
              <a:rPr lang="cs-CZ" sz="2000" dirty="0" smtClean="0">
                <a:hlinkClick r:id="rId9"/>
              </a:rPr>
              <a:t>http://www.</a:t>
            </a:r>
            <a:r>
              <a:rPr lang="cs-CZ" sz="2000" dirty="0" err="1" smtClean="0">
                <a:hlinkClick r:id="rId9"/>
              </a:rPr>
              <a:t>foodtv.cz</a:t>
            </a:r>
            <a:r>
              <a:rPr lang="cs-CZ" sz="2000" dirty="0" smtClean="0">
                <a:hlinkClick r:id="rId9"/>
              </a:rPr>
              <a:t>/</a:t>
            </a:r>
            <a:r>
              <a:rPr lang="cs-CZ" sz="2000" dirty="0" err="1" smtClean="0">
                <a:hlinkClick r:id="rId9"/>
              </a:rPr>
              <a:t>uvod</a:t>
            </a:r>
            <a:r>
              <a:rPr lang="cs-CZ" sz="2000" dirty="0" smtClean="0">
                <a:hlinkClick r:id="rId9"/>
              </a:rPr>
              <a:t>/Z%C3%A1kladn%C3%AD%20suroviny</a:t>
            </a:r>
            <a:endParaRPr lang="cs-CZ" sz="2000" dirty="0" smtClean="0"/>
          </a:p>
          <a:p>
            <a:r>
              <a:rPr lang="cs-CZ" sz="2000" dirty="0" smtClean="0">
                <a:hlinkClick r:id="rId10"/>
              </a:rPr>
              <a:t>http://www.mrk.</a:t>
            </a:r>
            <a:r>
              <a:rPr lang="cs-CZ" sz="2000" dirty="0" err="1" smtClean="0">
                <a:hlinkClick r:id="rId10"/>
              </a:rPr>
              <a:t>cz</a:t>
            </a:r>
            <a:r>
              <a:rPr lang="cs-CZ" sz="2000" dirty="0" smtClean="0">
                <a:hlinkClick r:id="rId10"/>
              </a:rPr>
              <a:t>/diskuse.</a:t>
            </a:r>
            <a:r>
              <a:rPr lang="cs-CZ" sz="2000" dirty="0" err="1" smtClean="0">
                <a:hlinkClick r:id="rId10"/>
              </a:rPr>
              <a:t>php</a:t>
            </a:r>
            <a:r>
              <a:rPr lang="cs-CZ" sz="2000" dirty="0" smtClean="0">
                <a:hlinkClick r:id="rId10"/>
              </a:rPr>
              <a:t>?id=629028&amp;</a:t>
            </a:r>
            <a:r>
              <a:rPr lang="cs-CZ" sz="2000" dirty="0" err="1" smtClean="0">
                <a:hlinkClick r:id="rId10"/>
              </a:rPr>
              <a:t>page</a:t>
            </a:r>
            <a:r>
              <a:rPr lang="cs-CZ" sz="2000" dirty="0" smtClean="0">
                <a:hlinkClick r:id="rId10"/>
              </a:rPr>
              <a:t>=28</a:t>
            </a:r>
            <a:endParaRPr lang="cs-CZ" sz="2000" dirty="0" smtClean="0"/>
          </a:p>
          <a:p>
            <a:r>
              <a:rPr lang="cs-CZ" sz="2000" dirty="0" smtClean="0">
                <a:hlinkClick r:id="rId11"/>
              </a:rPr>
              <a:t>http://www.</a:t>
            </a:r>
            <a:r>
              <a:rPr lang="cs-CZ" sz="2000" dirty="0" err="1" smtClean="0">
                <a:hlinkClick r:id="rId11"/>
              </a:rPr>
              <a:t>snobka.cz</a:t>
            </a:r>
            <a:r>
              <a:rPr lang="cs-CZ" sz="2000" dirty="0" smtClean="0">
                <a:hlinkClick r:id="rId11"/>
              </a:rPr>
              <a:t>/</a:t>
            </a:r>
            <a:r>
              <a:rPr lang="cs-CZ" sz="2000" dirty="0" err="1" smtClean="0">
                <a:hlinkClick r:id="rId11"/>
              </a:rPr>
              <a:t>borsc</a:t>
            </a:r>
            <a:r>
              <a:rPr lang="cs-CZ" sz="2000" dirty="0" smtClean="0">
                <a:hlinkClick r:id="rId11"/>
              </a:rPr>
              <a:t>-z-</a:t>
            </a:r>
            <a:r>
              <a:rPr lang="cs-CZ" sz="2000" dirty="0" err="1" smtClean="0">
                <a:hlinkClick r:id="rId11"/>
              </a:rPr>
              <a:t>kotliku</a:t>
            </a:r>
            <a:r>
              <a:rPr lang="cs-CZ" sz="2000" dirty="0" smtClean="0">
                <a:hlinkClick r:id="rId11"/>
              </a:rPr>
              <a:t>-a-la-</a:t>
            </a:r>
            <a:r>
              <a:rPr lang="cs-CZ" sz="2000" dirty="0" err="1" smtClean="0">
                <a:hlinkClick r:id="rId11"/>
              </a:rPr>
              <a:t>ultramarin</a:t>
            </a:r>
            <a:endParaRPr lang="cs-CZ" sz="2000" dirty="0" smtClean="0"/>
          </a:p>
          <a:p>
            <a:r>
              <a:rPr lang="cs-CZ" sz="2000" dirty="0" smtClean="0">
                <a:hlinkClick r:id="rId12"/>
              </a:rPr>
              <a:t>http://thegirlwithnoname.blog.cz/1009</a:t>
            </a:r>
            <a:endParaRPr lang="cs-CZ" sz="2000" dirty="0" smtClean="0"/>
          </a:p>
          <a:p>
            <a:r>
              <a:rPr lang="cs-CZ" sz="2000" dirty="0" smtClean="0">
                <a:hlinkClick r:id="rId13"/>
              </a:rPr>
              <a:t>http://www.</a:t>
            </a:r>
            <a:r>
              <a:rPr lang="cs-CZ" sz="2000" dirty="0" err="1" smtClean="0">
                <a:hlinkClick r:id="rId13"/>
              </a:rPr>
              <a:t>ckrumlov.info</a:t>
            </a:r>
            <a:r>
              <a:rPr lang="cs-CZ" sz="2000" dirty="0" smtClean="0">
                <a:hlinkClick r:id="rId13"/>
              </a:rPr>
              <a:t>/</a:t>
            </a:r>
            <a:r>
              <a:rPr lang="cs-CZ" sz="2000" dirty="0" err="1" smtClean="0">
                <a:hlinkClick r:id="rId13"/>
              </a:rPr>
              <a:t>img.php</a:t>
            </a:r>
            <a:r>
              <a:rPr lang="cs-CZ" sz="2000" dirty="0" smtClean="0">
                <a:hlinkClick r:id="rId13"/>
              </a:rPr>
              <a:t>?</a:t>
            </a:r>
            <a:r>
              <a:rPr lang="cs-CZ" sz="2000" dirty="0" err="1" smtClean="0">
                <a:hlinkClick r:id="rId13"/>
              </a:rPr>
              <a:t>img</a:t>
            </a:r>
            <a:r>
              <a:rPr lang="cs-CZ" sz="2000" dirty="0" smtClean="0">
                <a:hlinkClick r:id="rId13"/>
              </a:rPr>
              <a:t>=1936&amp;LANG=</a:t>
            </a:r>
            <a:r>
              <a:rPr lang="cs-CZ" sz="2000" dirty="0" err="1" smtClean="0">
                <a:hlinkClick r:id="rId13"/>
              </a:rPr>
              <a:t>cz</a:t>
            </a:r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Téma: Život na vesnici v době vlády Marie Terezie, 5. ročník</a:t>
            </a:r>
            <a:b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Použitý software: držitel licence - ZŠ J. J. Ryby v </a:t>
            </a:r>
            <a:r>
              <a:rPr lang="cs-CZ" sz="2400" b="1" dirty="0" err="1" smtClean="0">
                <a:solidFill>
                  <a:schemeClr val="accent4">
                    <a:lumMod val="10000"/>
                  </a:schemeClr>
                </a:solidFill>
              </a:rPr>
              <a:t>Rožmitále</a:t>
            </a: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 p. Tř.</a:t>
            </a:r>
            <a: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Windows XP Professional</a:t>
            </a:r>
            <a: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PowerPoint</a:t>
            </a:r>
            <a: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Autor: Mgr. Iva Hořejší</a:t>
            </a:r>
            <a:b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ZŠ J. J. Ryby v </a:t>
            </a:r>
            <a:r>
              <a:rPr lang="cs-CZ" sz="2400" b="1" dirty="0" err="1" smtClean="0">
                <a:solidFill>
                  <a:schemeClr val="accent4">
                    <a:lumMod val="10000"/>
                  </a:schemeClr>
                </a:solidFill>
              </a:rPr>
              <a:t>Rožmitále</a:t>
            </a: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4">
                    <a:lumMod val="10000"/>
                  </a:schemeClr>
                </a:solidFill>
              </a:rPr>
              <a:t>p.Tř</a:t>
            </a: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. (www.</a:t>
            </a:r>
            <a:r>
              <a:rPr lang="cs-CZ" sz="2400" b="1" dirty="0" err="1" smtClean="0">
                <a:solidFill>
                  <a:schemeClr val="accent4">
                    <a:lumMod val="10000"/>
                  </a:schemeClr>
                </a:solidFill>
              </a:rPr>
              <a:t>zsrozmital.cz</a:t>
            </a: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chemeClr val="accent4">
                    <a:lumMod val="10000"/>
                  </a:schemeClr>
                </a:solidFill>
              </a:rPr>
              <a:t>Název: Život na vesnici v době vlády Marie Terezie</a:t>
            </a: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Anotace: </a:t>
            </a:r>
            <a: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  <a:t>Osvícenství, reformy Marie Terezie, třídní rozvrstvení na vesnici, obydlí prostých lidí, vesnické stavby a vybavení.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D0A10"/>
                </a:solidFill>
              </a:rPr>
              <a:t>Vypracovala: Mgr. Iva Hořejší</a:t>
            </a:r>
          </a:p>
          <a:p>
            <a:r>
              <a:rPr lang="cs-CZ" sz="2800" b="1" dirty="0" smtClean="0">
                <a:solidFill>
                  <a:srgbClr val="0D0A10"/>
                </a:solidFill>
              </a:rPr>
              <a:t>Vzdělávací oblast: Člověk a jeho svět, Vlastivěda</a:t>
            </a:r>
          </a:p>
          <a:p>
            <a:r>
              <a:rPr lang="cs-CZ" sz="2800" b="1" dirty="0" smtClean="0">
                <a:solidFill>
                  <a:srgbClr val="0D0A10"/>
                </a:solidFill>
              </a:rPr>
              <a:t>Metodika práce s materiálem: Výkladová prezentace, která lze využít i k opakování.</a:t>
            </a:r>
          </a:p>
          <a:p>
            <a:r>
              <a:rPr lang="cs-CZ" sz="2800" b="1" dirty="0" smtClean="0">
                <a:solidFill>
                  <a:srgbClr val="0D0A10"/>
                </a:solidFill>
              </a:rPr>
              <a:t>Ročník: 5. ročník</a:t>
            </a:r>
          </a:p>
          <a:p>
            <a:r>
              <a:rPr lang="cs-CZ" sz="2800" b="1" dirty="0" smtClean="0">
                <a:solidFill>
                  <a:srgbClr val="0D0A10"/>
                </a:solidFill>
              </a:rPr>
              <a:t>Datum vytvoření: </a:t>
            </a:r>
            <a:r>
              <a:rPr lang="cs-CZ" sz="2800" b="1" dirty="0" smtClean="0">
                <a:solidFill>
                  <a:srgbClr val="0D0A10"/>
                </a:solidFill>
                <a:latin typeface="Arial" charset="0"/>
              </a:rPr>
              <a:t> 21. 10. 2012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/>
              <a:t>Osvícenství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cs-CZ" b="1" dirty="0" smtClean="0"/>
              <a:t>V 18. století se začaly rozšiřovat nové názory na uspořádání společnosti = rovnost všech lidí, všichni lidé mají stejná práva</a:t>
            </a:r>
          </a:p>
          <a:p>
            <a:r>
              <a:rPr lang="cs-CZ" b="1" dirty="0" smtClean="0"/>
              <a:t>Osvícenci věřili v sílu lidského rozumu.</a:t>
            </a:r>
          </a:p>
          <a:p>
            <a:r>
              <a:rPr lang="cs-CZ" b="1" dirty="0" smtClean="0"/>
              <a:t>Změny v myšlení lidí vedli k omezování moci církve.</a:t>
            </a:r>
          </a:p>
          <a:p>
            <a:r>
              <a:rPr lang="cs-CZ" b="1" dirty="0" smtClean="0"/>
              <a:t>Byla to doba plná reforem.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cs-CZ" sz="3600" b="1" dirty="0" smtClean="0"/>
              <a:t>Reformy, které ovlivnily život na vesnici: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sz="4000" b="1" u="sng" dirty="0" smtClean="0"/>
              <a:t>Marie Terezie </a:t>
            </a:r>
            <a:r>
              <a:rPr lang="cs-CZ" sz="4000" dirty="0" smtClean="0"/>
              <a:t>snížila robotu.</a:t>
            </a:r>
          </a:p>
          <a:p>
            <a:r>
              <a:rPr lang="cs-CZ" sz="4000" dirty="0" smtClean="0"/>
              <a:t>Daně musela platit i vrchnost.</a:t>
            </a:r>
          </a:p>
          <a:p>
            <a:r>
              <a:rPr lang="cs-CZ" sz="4000" dirty="0" smtClean="0"/>
              <a:t>Zavedla povinnou školní docházku.</a:t>
            </a:r>
          </a:p>
          <a:p>
            <a:r>
              <a:rPr lang="cs-CZ" sz="4000" b="1" u="sng" dirty="0" smtClean="0"/>
              <a:t>Josef II. </a:t>
            </a:r>
            <a:r>
              <a:rPr lang="cs-CZ" sz="4000" dirty="0"/>
              <a:t>v</a:t>
            </a:r>
            <a:r>
              <a:rPr lang="cs-CZ" sz="4000" dirty="0" smtClean="0"/>
              <a:t>ydal toleranční patent.</a:t>
            </a:r>
          </a:p>
          <a:p>
            <a:r>
              <a:rPr lang="cs-CZ" sz="4000" dirty="0" smtClean="0"/>
              <a:t>Zrušil nevolnictví (svobodní občané).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cs-CZ" b="1" dirty="0" smtClean="0"/>
              <a:t>Vesnice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Lidé, kteří žili na vesnici, se rozdělovali podle toho kolik půdy vlastnili a kolik měli dobytka.</a:t>
            </a:r>
          </a:p>
          <a:p>
            <a:r>
              <a:rPr lang="cs-CZ" b="1" dirty="0" smtClean="0"/>
              <a:t>Sedláci</a:t>
            </a:r>
          </a:p>
          <a:p>
            <a:r>
              <a:rPr lang="cs-CZ" b="1" dirty="0" smtClean="0"/>
              <a:t>Rolníci</a:t>
            </a:r>
          </a:p>
          <a:p>
            <a:r>
              <a:rPr lang="cs-CZ" b="1" dirty="0" smtClean="0"/>
              <a:t>Bezzemci</a:t>
            </a:r>
          </a:p>
          <a:p>
            <a:r>
              <a:rPr lang="cs-CZ" b="1" dirty="0" smtClean="0"/>
              <a:t>Nemajetní lidé, sirotci</a:t>
            </a:r>
          </a:p>
          <a:p>
            <a:r>
              <a:rPr lang="cs-CZ" b="1" dirty="0" smtClean="0"/>
              <a:t>Žebráci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Vesnice v 18.století</a:t>
            </a:r>
            <a:endParaRPr lang="cs-CZ" b="1" dirty="0"/>
          </a:p>
        </p:txBody>
      </p:sp>
      <p:pic>
        <p:nvPicPr>
          <p:cNvPr id="1026" name="Picture 2" descr="http://www.inext.cz/zsstipa/archiv/obrazky/kres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452156" cy="39604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5536" y="5517232"/>
            <a:ext cx="8352928" cy="830997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Seskupení několika chaloupek postavených většinou z vepřovic</a:t>
            </a:r>
          </a:p>
          <a:p>
            <a:r>
              <a:rPr lang="cs-CZ" sz="2400" b="1" dirty="0" smtClean="0"/>
              <a:t> s doškovou střechou a malými okny.</a:t>
            </a:r>
            <a:endParaRPr lang="cs-CZ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mnm.eu/sites/default/files/imagecache/NodeFotogaleryOriginal/photos_objects/main/Roubenka%20%C4%8Dp.%204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861048"/>
          </a:xfrm>
          <a:prstGeom prst="rect">
            <a:avLst/>
          </a:prstGeom>
          <a:noFill/>
        </p:spPr>
      </p:pic>
      <p:pic>
        <p:nvPicPr>
          <p:cNvPr id="17412" name="Picture 4" descr="http://www.kudyznudy.cz/getmedia/110fa201-b6b4-4c01-8488-1f65f49eee8b/foto.aspx?width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06942"/>
            <a:ext cx="5053068" cy="378980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11560" y="5013176"/>
            <a:ext cx="388843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Vesnické domy z konce 18. století - roubené</a:t>
            </a:r>
            <a:endParaRPr lang="cs-CZ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096000" cy="4038600"/>
          </a:xfrm>
          <a:prstGeom prst="rect">
            <a:avLst/>
          </a:prstGeom>
          <a:noFill/>
        </p:spPr>
      </p:pic>
      <p:pic>
        <p:nvPicPr>
          <p:cNvPr id="19460" name="Picture 4" descr="Ře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4762500" cy="33337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99592" y="5157192"/>
            <a:ext cx="396044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Dřevěnice z konce 18. století</a:t>
            </a: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oubor:Nawojowa Go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193230" cy="3888432"/>
          </a:xfrm>
          <a:prstGeom prst="rect">
            <a:avLst/>
          </a:prstGeom>
          <a:noFill/>
        </p:spPr>
      </p:pic>
      <p:pic>
        <p:nvPicPr>
          <p:cNvPr id="20484" name="Picture 4" descr="Soubor:Svidnik skansen house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7956" y="3284984"/>
            <a:ext cx="4488499" cy="336637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11560" y="5229200"/>
            <a:ext cx="30963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Doškové střechy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343</Words>
  <Application>Microsoft Office PowerPoint</Application>
  <PresentationFormat>Předvádění na obrazovce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Motiv sady Office</vt:lpstr>
      <vt:lpstr>Život na vesnici v době vlády Marie Terezie (18. století)</vt:lpstr>
      <vt:lpstr>Název: Život na vesnici v době vlády Marie Terezie Anotace: Osvícenství, reformy Marie Terezie, třídní rozvrstvení na vesnici, obydlí prostých lidí, vesnické stavby a vybavení.</vt:lpstr>
      <vt:lpstr>Osvícenství</vt:lpstr>
      <vt:lpstr>Reformy, které ovlivnily život na vesnici:</vt:lpstr>
      <vt:lpstr>Vesnice </vt:lpstr>
      <vt:lpstr>Vesnice v 18.století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Zdroje</vt:lpstr>
      <vt:lpstr>Téma: Život na vesnici v době vlády Marie Terezie, 5. ročník Použitý software: držitel licence - ZŠ J. J. Ryby v Rožmitále p. Tř. Windows XP Professional PowerPoint Autor: Mgr. Iva Hořejší ZŠ J. J. Ryby v Rožmitále p.Tř. (www.zsrozmital.cz)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na vesnici v době vlády Marie Terezie (18. století)</dc:title>
  <dc:creator>ihorejsi</dc:creator>
  <cp:lastModifiedBy>NFORCE</cp:lastModifiedBy>
  <cp:revision>17</cp:revision>
  <dcterms:created xsi:type="dcterms:W3CDTF">2012-10-23T16:05:55Z</dcterms:created>
  <dcterms:modified xsi:type="dcterms:W3CDTF">2016-03-15T19:04:58Z</dcterms:modified>
</cp:coreProperties>
</file>